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embeddings/oleObject1.bin" ContentType="application/vnd.openxmlformats-officedocument.oleObject"/>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embeddings/oleObject2.bin" ContentType="application/vnd.openxmlformats-officedocument.oleObject"/>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1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tags" Target="tags/tag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3A416-7467-514E-85AC-90CBFFCE91A2}"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EDDF6-8E99-CF44-86F8-4B212D5D58E3}" type="slidenum">
              <a:rPr lang="en-US" smtClean="0"/>
              <a:t>‹#›</a:t>
            </a:fld>
            <a:endParaRPr lang="en-US"/>
          </a:p>
        </p:txBody>
      </p:sp>
    </p:spTree>
    <p:extLst>
      <p:ext uri="{BB962C8B-B14F-4D97-AF65-F5344CB8AC3E}">
        <p14:creationId xmlns:p14="http://schemas.microsoft.com/office/powerpoint/2010/main" val="22925880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Refer to Table 5, The Burden of Federal Taxes, to start a class discussion on this topic.</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3ACEDDF6-8E99-CF44-86F8-4B212D5D58E3}" type="slidenum">
              <a:rPr lang="en-US" smtClean="0"/>
              <a:t>14</a:t>
            </a:fld>
            <a:endParaRPr lang="en-US"/>
          </a:p>
        </p:txBody>
      </p:sp>
    </p:spTree>
    <p:extLst>
      <p:ext uri="{BB962C8B-B14F-4D97-AF65-F5344CB8AC3E}">
        <p14:creationId xmlns:p14="http://schemas.microsoft.com/office/powerpoint/2010/main" val="77221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0B1C31-6331-C643-9DD7-DD6B28BDFC42}"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4D45-DF86-244E-A520-24E9017DA6DA}" type="slidenum">
              <a:rPr lang="en-US" smtClean="0"/>
              <a:t>‹#›</a:t>
            </a:fld>
            <a:endParaRPr lang="en-US"/>
          </a:p>
        </p:txBody>
      </p:sp>
    </p:spTree>
    <p:extLst>
      <p:ext uri="{BB962C8B-B14F-4D97-AF65-F5344CB8AC3E}">
        <p14:creationId xmlns:p14="http://schemas.microsoft.com/office/powerpoint/2010/main" val="26126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B1C31-6331-C643-9DD7-DD6B28BDFC42}"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4D45-DF86-244E-A520-24E9017DA6DA}" type="slidenum">
              <a:rPr lang="en-US" smtClean="0"/>
              <a:t>‹#›</a:t>
            </a:fld>
            <a:endParaRPr lang="en-US"/>
          </a:p>
        </p:txBody>
      </p:sp>
    </p:spTree>
    <p:extLst>
      <p:ext uri="{BB962C8B-B14F-4D97-AF65-F5344CB8AC3E}">
        <p14:creationId xmlns:p14="http://schemas.microsoft.com/office/powerpoint/2010/main" val="181011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B1C31-6331-C643-9DD7-DD6B28BDFC42}"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4D45-DF86-244E-A520-24E9017DA6DA}" type="slidenum">
              <a:rPr lang="en-US" smtClean="0"/>
              <a:t>‹#›</a:t>
            </a:fld>
            <a:endParaRPr lang="en-US"/>
          </a:p>
        </p:txBody>
      </p:sp>
    </p:spTree>
    <p:extLst>
      <p:ext uri="{BB962C8B-B14F-4D97-AF65-F5344CB8AC3E}">
        <p14:creationId xmlns:p14="http://schemas.microsoft.com/office/powerpoint/2010/main" val="193132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B1C31-6331-C643-9DD7-DD6B28BDFC42}"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4D45-DF86-244E-A520-24E9017DA6DA}" type="slidenum">
              <a:rPr lang="en-US" smtClean="0"/>
              <a:t>‹#›</a:t>
            </a:fld>
            <a:endParaRPr lang="en-US"/>
          </a:p>
        </p:txBody>
      </p:sp>
    </p:spTree>
    <p:extLst>
      <p:ext uri="{BB962C8B-B14F-4D97-AF65-F5344CB8AC3E}">
        <p14:creationId xmlns:p14="http://schemas.microsoft.com/office/powerpoint/2010/main" val="352341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0B1C31-6331-C643-9DD7-DD6B28BDFC42}"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4D45-DF86-244E-A520-24E9017DA6DA}" type="slidenum">
              <a:rPr lang="en-US" smtClean="0"/>
              <a:t>‹#›</a:t>
            </a:fld>
            <a:endParaRPr lang="en-US"/>
          </a:p>
        </p:txBody>
      </p:sp>
    </p:spTree>
    <p:extLst>
      <p:ext uri="{BB962C8B-B14F-4D97-AF65-F5344CB8AC3E}">
        <p14:creationId xmlns:p14="http://schemas.microsoft.com/office/powerpoint/2010/main" val="312071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0B1C31-6331-C643-9DD7-DD6B28BDFC42}"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04D45-DF86-244E-A520-24E9017DA6DA}" type="slidenum">
              <a:rPr lang="en-US" smtClean="0"/>
              <a:t>‹#›</a:t>
            </a:fld>
            <a:endParaRPr lang="en-US"/>
          </a:p>
        </p:txBody>
      </p:sp>
    </p:spTree>
    <p:extLst>
      <p:ext uri="{BB962C8B-B14F-4D97-AF65-F5344CB8AC3E}">
        <p14:creationId xmlns:p14="http://schemas.microsoft.com/office/powerpoint/2010/main" val="410266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0B1C31-6331-C643-9DD7-DD6B28BDFC42}"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04D45-DF86-244E-A520-24E9017DA6DA}" type="slidenum">
              <a:rPr lang="en-US" smtClean="0"/>
              <a:t>‹#›</a:t>
            </a:fld>
            <a:endParaRPr lang="en-US"/>
          </a:p>
        </p:txBody>
      </p:sp>
    </p:spTree>
    <p:extLst>
      <p:ext uri="{BB962C8B-B14F-4D97-AF65-F5344CB8AC3E}">
        <p14:creationId xmlns:p14="http://schemas.microsoft.com/office/powerpoint/2010/main" val="105069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0B1C31-6331-C643-9DD7-DD6B28BDFC42}"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04D45-DF86-244E-A520-24E9017DA6DA}" type="slidenum">
              <a:rPr lang="en-US" smtClean="0"/>
              <a:t>‹#›</a:t>
            </a:fld>
            <a:endParaRPr lang="en-US"/>
          </a:p>
        </p:txBody>
      </p:sp>
    </p:spTree>
    <p:extLst>
      <p:ext uri="{BB962C8B-B14F-4D97-AF65-F5344CB8AC3E}">
        <p14:creationId xmlns:p14="http://schemas.microsoft.com/office/powerpoint/2010/main" val="361387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B1C31-6331-C643-9DD7-DD6B28BDFC42}"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04D45-DF86-244E-A520-24E9017DA6DA}" type="slidenum">
              <a:rPr lang="en-US" smtClean="0"/>
              <a:t>‹#›</a:t>
            </a:fld>
            <a:endParaRPr lang="en-US"/>
          </a:p>
        </p:txBody>
      </p:sp>
    </p:spTree>
    <p:extLst>
      <p:ext uri="{BB962C8B-B14F-4D97-AF65-F5344CB8AC3E}">
        <p14:creationId xmlns:p14="http://schemas.microsoft.com/office/powerpoint/2010/main" val="40186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B1C31-6331-C643-9DD7-DD6B28BDFC42}"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04D45-DF86-244E-A520-24E9017DA6DA}" type="slidenum">
              <a:rPr lang="en-US" smtClean="0"/>
              <a:t>‹#›</a:t>
            </a:fld>
            <a:endParaRPr lang="en-US"/>
          </a:p>
        </p:txBody>
      </p:sp>
    </p:spTree>
    <p:extLst>
      <p:ext uri="{BB962C8B-B14F-4D97-AF65-F5344CB8AC3E}">
        <p14:creationId xmlns:p14="http://schemas.microsoft.com/office/powerpoint/2010/main" val="200698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B1C31-6331-C643-9DD7-DD6B28BDFC42}"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04D45-DF86-244E-A520-24E9017DA6DA}" type="slidenum">
              <a:rPr lang="en-US" smtClean="0"/>
              <a:t>‹#›</a:t>
            </a:fld>
            <a:endParaRPr lang="en-US"/>
          </a:p>
        </p:txBody>
      </p:sp>
    </p:spTree>
    <p:extLst>
      <p:ext uri="{BB962C8B-B14F-4D97-AF65-F5344CB8AC3E}">
        <p14:creationId xmlns:p14="http://schemas.microsoft.com/office/powerpoint/2010/main" val="38322402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B1C31-6331-C643-9DD7-DD6B28BDFC42}" type="datetimeFigureOut">
              <a:rPr lang="en-US" smtClean="0"/>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04D45-DF86-244E-A520-24E9017DA6DA}" type="slidenum">
              <a:rPr lang="en-US" smtClean="0"/>
              <a:t>‹#›</a:t>
            </a:fld>
            <a:endParaRPr lang="en-US"/>
          </a:p>
        </p:txBody>
      </p:sp>
    </p:spTree>
    <p:extLst>
      <p:ext uri="{BB962C8B-B14F-4D97-AF65-F5344CB8AC3E}">
        <p14:creationId xmlns:p14="http://schemas.microsoft.com/office/powerpoint/2010/main" val="2340182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4.xml"/><Relationship Id="rId2"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tags" Target="../tags/tag39.xml"/><Relationship Id="rId4" Type="http://schemas.openxmlformats.org/officeDocument/2006/relationships/tags" Target="../tags/tag40.xml"/><Relationship Id="rId5" Type="http://schemas.openxmlformats.org/officeDocument/2006/relationships/tags" Target="../tags/tag41.xml"/><Relationship Id="rId6" Type="http://schemas.openxmlformats.org/officeDocument/2006/relationships/slideLayout" Target="../slideLayouts/slideLayout2.xml"/><Relationship Id="rId7" Type="http://schemas.openxmlformats.org/officeDocument/2006/relationships/image" Target="../media/image3.png"/><Relationship Id="rId8" Type="http://schemas.openxmlformats.org/officeDocument/2006/relationships/oleObject" Target="../embeddings/oleObject1.bin"/><Relationship Id="rId9" Type="http://schemas.openxmlformats.org/officeDocument/2006/relationships/package" Target="../embeddings/Microsoft_Word_Document1.docx"/><Relationship Id="rId10"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tags" Target="../tags/tag38.xml"/></Relationships>
</file>

<file path=ppt/slides/_rels/slide12.xml.rels><?xml version="1.0" encoding="UTF-8" standalone="yes"?>
<Relationships xmlns="http://schemas.openxmlformats.org/package/2006/relationships"><Relationship Id="rId3" Type="http://schemas.openxmlformats.org/officeDocument/2006/relationships/tags" Target="../tags/tag43.xml"/><Relationship Id="rId4" Type="http://schemas.openxmlformats.org/officeDocument/2006/relationships/tags" Target="../tags/tag44.xml"/><Relationship Id="rId5" Type="http://schemas.openxmlformats.org/officeDocument/2006/relationships/tags" Target="../tags/tag45.xml"/><Relationship Id="rId6" Type="http://schemas.openxmlformats.org/officeDocument/2006/relationships/slideLayout" Target="../slideLayouts/slideLayout2.xml"/><Relationship Id="rId7" Type="http://schemas.openxmlformats.org/officeDocument/2006/relationships/image" Target="../media/image3.png"/><Relationship Id="rId8" Type="http://schemas.openxmlformats.org/officeDocument/2006/relationships/oleObject" Target="../embeddings/oleObject2.bin"/><Relationship Id="rId9" Type="http://schemas.openxmlformats.org/officeDocument/2006/relationships/package" Target="../embeddings/Microsoft_Word_Document2.docx"/><Relationship Id="rId10"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tags" Target="../tags/tag42.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slideLayout" Target="../slideLayouts/slideLayout2.xml"/><Relationship Id="rId5" Type="http://schemas.openxmlformats.org/officeDocument/2006/relationships/image" Target="../media/image6.png"/><Relationship Id="rId1" Type="http://schemas.openxmlformats.org/officeDocument/2006/relationships/tags" Target="../tags/tag46.xml"/><Relationship Id="rId2" Type="http://schemas.openxmlformats.org/officeDocument/2006/relationships/tags" Target="../tags/tag47.xml"/></Relationships>
</file>

<file path=ppt/slides/_rels/slide14.xml.rels><?xml version="1.0" encoding="UTF-8" standalone="yes"?>
<Relationships xmlns="http://schemas.openxmlformats.org/package/2006/relationships"><Relationship Id="rId3" Type="http://schemas.openxmlformats.org/officeDocument/2006/relationships/tags" Target="../tags/tag51.xml"/><Relationship Id="rId4" Type="http://schemas.openxmlformats.org/officeDocument/2006/relationships/slideLayout" Target="../slideLayouts/slideLayout2.xml"/><Relationship Id="rId5" Type="http://schemas.openxmlformats.org/officeDocument/2006/relationships/notesSlide" Target="../notesSlides/notesSlide1.xml"/><Relationship Id="rId6" Type="http://schemas.openxmlformats.org/officeDocument/2006/relationships/image" Target="../media/image6.png"/><Relationship Id="rId1" Type="http://schemas.openxmlformats.org/officeDocument/2006/relationships/tags" Target="../tags/tag49.xml"/><Relationship Id="rId2" Type="http://schemas.openxmlformats.org/officeDocument/2006/relationships/tags" Target="../tags/tag50.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2.xml"/><Relationship Id="rId2"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6.xml"/><Relationship Id="rId2"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10.xml"/><Relationship Id="rId2"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14.xml"/><Relationship Id="rId2"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18.xml"/><Relationship Id="rId2"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22.xml"/><Relationship Id="rId2"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26.xml"/><Relationship Id="rId2"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0.xml"/><Relationship Id="rId2"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01-25 at 6.20.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78183" cy="6858000"/>
          </a:xfrm>
          <a:prstGeom prst="rect">
            <a:avLst/>
          </a:prstGeom>
        </p:spPr>
      </p:pic>
    </p:spTree>
    <p:extLst>
      <p:ext uri="{BB962C8B-B14F-4D97-AF65-F5344CB8AC3E}">
        <p14:creationId xmlns:p14="http://schemas.microsoft.com/office/powerpoint/2010/main" val="1986712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400" dirty="0" smtClean="0">
                <a:ea typeface="MS PGothic" charset="-128"/>
              </a:rPr>
              <a:t>Suppose that the government taxes 10% of the first $30,000 of income and 20% of all income above $30,000.  A person who earns $80,000 pays a marginal tax rate of</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smtClean="0">
                <a:ea typeface="MS PGothic" charset="-128"/>
              </a:rPr>
              <a:t>10% and an average tax rate of 6.15%.</a:t>
            </a:r>
          </a:p>
          <a:p>
            <a:pPr marL="514350" indent="-514350">
              <a:buFont typeface="Arial" charset="0"/>
              <a:buAutoNum type="alphaUcPeriod"/>
            </a:pPr>
            <a:r>
              <a:rPr lang="en-US" altLang="en-US" smtClean="0">
                <a:ea typeface="MS PGothic" charset="-128"/>
              </a:rPr>
              <a:t>10% and an average tax rate of 16.25%.</a:t>
            </a:r>
          </a:p>
          <a:p>
            <a:pPr marL="514350" indent="-514350">
              <a:buFont typeface="Arial" charset="0"/>
              <a:buAutoNum type="alphaUcPeriod"/>
            </a:pPr>
            <a:r>
              <a:rPr lang="en-US" altLang="en-US" smtClean="0">
                <a:ea typeface="MS PGothic" charset="-128"/>
              </a:rPr>
              <a:t>20% and an average tax rate of 6.15%.</a:t>
            </a:r>
          </a:p>
          <a:p>
            <a:pPr marL="514350" indent="-514350">
              <a:buFont typeface="Arial" charset="0"/>
              <a:buAutoNum type="alphaUcPeriod"/>
            </a:pPr>
            <a:r>
              <a:rPr lang="en-US" altLang="en-US" smtClean="0">
                <a:ea typeface="MS PGothic" charset="-128"/>
              </a:rPr>
              <a:t>20% and an average tax rate of 16.25%.</a:t>
            </a:r>
            <a:endParaRPr lang="en-US" altLang="en-US" dirty="0">
              <a:ea typeface="MS PGothic" charset="-128"/>
            </a:endParaRPr>
          </a:p>
        </p:txBody>
      </p:sp>
      <p:pic>
        <p:nvPicPr>
          <p:cNvPr id="2" name="TPChart" descr="52944ED56F774B60AAF4CDF5CFBE10E0Chart20170125215949073.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71120" y="4927938"/>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22439" y="1716171"/>
            <a:ext cx="4492842" cy="1143000"/>
          </a:xfrm>
        </p:spPr>
        <p:txBody>
          <a:bodyPr>
            <a:noAutofit/>
          </a:bodyPr>
          <a:lstStyle/>
          <a:p>
            <a:r>
              <a:rPr lang="en-US" altLang="en-US" sz="1800" dirty="0" smtClean="0">
                <a:ea typeface="MS PGothic" charset="-128"/>
              </a:rPr>
              <a:t>Suppose the government creates the following tax structure: The average tax rate is P for an income of $20,000, Q for an income of $40,000, and R for an income of $60,000. P, Q, and R are respectively:</a:t>
            </a:r>
            <a:endParaRPr lang="en-US" altLang="en-US" sz="1800" dirty="0">
              <a:ea typeface="MS PGothic" charset="-128"/>
            </a:endParaRPr>
          </a:p>
        </p:txBody>
      </p:sp>
      <p:sp>
        <p:nvSpPr>
          <p:cNvPr id="13314" name="TPAnswers"/>
          <p:cNvSpPr>
            <a:spLocks noGrp="1"/>
          </p:cNvSpPr>
          <p:nvPr>
            <p:ph idx="1"/>
            <p:custDataLst>
              <p:tags r:id="rId3"/>
            </p:custDataLst>
          </p:nvPr>
        </p:nvSpPr>
        <p:spPr>
          <a:xfrm>
            <a:off x="457199" y="3608047"/>
            <a:ext cx="4991660" cy="4525963"/>
          </a:xfrm>
        </p:spPr>
        <p:txBody>
          <a:bodyPr>
            <a:normAutofit/>
          </a:bodyPr>
          <a:lstStyle/>
          <a:p>
            <a:pPr marL="514350" indent="-514350">
              <a:buFont typeface="Arial" charset="0"/>
              <a:buAutoNum type="alphaUcPeriod"/>
            </a:pPr>
            <a:r>
              <a:rPr lang="en-US" altLang="en-US" sz="2800" dirty="0" smtClean="0">
                <a:ea typeface="MS PGothic" charset="-128"/>
              </a:rPr>
              <a:t>30%, 25%, 20%</a:t>
            </a:r>
          </a:p>
          <a:p>
            <a:pPr marL="514350" indent="-514350">
              <a:buFont typeface="Arial" charset="0"/>
              <a:buAutoNum type="alphaUcPeriod"/>
            </a:pPr>
            <a:r>
              <a:rPr lang="en-US" altLang="en-US" sz="2800" dirty="0" smtClean="0">
                <a:ea typeface="MS PGothic" charset="-128"/>
              </a:rPr>
              <a:t>20%, 20%, 20%</a:t>
            </a:r>
          </a:p>
          <a:p>
            <a:pPr marL="514350" indent="-514350">
              <a:buFont typeface="Arial" charset="0"/>
              <a:buAutoNum type="alphaUcPeriod"/>
            </a:pPr>
            <a:r>
              <a:rPr lang="en-US" altLang="en-US" sz="2800" dirty="0" smtClean="0">
                <a:ea typeface="MS PGothic" charset="-128"/>
              </a:rPr>
              <a:t>25%, 30%, 35%</a:t>
            </a:r>
          </a:p>
          <a:p>
            <a:pPr marL="514350" indent="-514350">
              <a:buFont typeface="Arial" charset="0"/>
              <a:buAutoNum type="alphaUcPeriod"/>
            </a:pPr>
            <a:r>
              <a:rPr lang="en-US" altLang="en-US" sz="2800" dirty="0" smtClean="0">
                <a:ea typeface="MS PGothic" charset="-128"/>
              </a:rPr>
              <a:t>6.25%, 16.25%, 26.25%</a:t>
            </a:r>
            <a:endParaRPr lang="en-US" altLang="en-US" sz="2800" dirty="0">
              <a:ea typeface="MS PGothic" charset="-128"/>
            </a:endParaRPr>
          </a:p>
        </p:txBody>
      </p:sp>
      <p:pic>
        <p:nvPicPr>
          <p:cNvPr id="2" name="TPChart" descr="FAADF9335A5D4518BA65C536F52B99C9Chart20170125215950090.png"/>
          <p:cNvPicPr>
            <a:picLocks/>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5"/>
            </p:custDataLst>
          </p:nvPr>
        </p:nvSpPr>
        <p:spPr>
          <a:xfrm rot="10800000">
            <a:off x="142240" y="378500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005482161"/>
              </p:ext>
            </p:extLst>
          </p:nvPr>
        </p:nvGraphicFramePr>
        <p:xfrm>
          <a:off x="322439" y="240376"/>
          <a:ext cx="7649198" cy="1133806"/>
        </p:xfrm>
        <a:graphic>
          <a:graphicData uri="http://schemas.openxmlformats.org/presentationml/2006/ole">
            <mc:AlternateContent xmlns:mc="http://schemas.openxmlformats.org/markup-compatibility/2006">
              <mc:Choice xmlns:v="urn:schemas-microsoft-com:vml" Requires="v">
                <p:oleObj spid="_x0000_s1044" name="Document" r:id="rId9" imgW="6083300" imgH="901700" progId="Word.Document.12">
                  <p:embed/>
                </p:oleObj>
              </mc:Choice>
              <mc:Fallback>
                <p:oleObj name="Document" r:id="rId9" imgW="6083300" imgH="901700" progId="Word.Document.12">
                  <p:embed/>
                  <p:pic>
                    <p:nvPicPr>
                      <p:cNvPr id="0" name=""/>
                      <p:cNvPicPr/>
                      <p:nvPr/>
                    </p:nvPicPr>
                    <p:blipFill>
                      <a:blip r:embed="rId10"/>
                      <a:stretch>
                        <a:fillRect/>
                      </a:stretch>
                    </p:blipFill>
                    <p:spPr>
                      <a:xfrm>
                        <a:off x="322439" y="240376"/>
                        <a:ext cx="7649198" cy="1133806"/>
                      </a:xfrm>
                      <a:prstGeom prst="rect">
                        <a:avLst/>
                      </a:prstGeom>
                    </p:spPr>
                  </p:pic>
                </p:oleObj>
              </mc:Fallback>
            </mc:AlternateContent>
          </a:graphicData>
        </a:graphic>
      </p:graphicFrame>
    </p:spTree>
    <p:custDataLst>
      <p:tags r:id="rId2"/>
    </p:custData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162559" y="1527398"/>
            <a:ext cx="4808242" cy="1143000"/>
          </a:xfrm>
        </p:spPr>
        <p:txBody>
          <a:bodyPr>
            <a:noAutofit/>
          </a:bodyPr>
          <a:lstStyle/>
          <a:p>
            <a:r>
              <a:rPr lang="en-US" altLang="en-US" sz="1800" dirty="0" smtClean="0">
                <a:ea typeface="MS PGothic" charset="-128"/>
              </a:rPr>
              <a:t>Suppose the government creates the following tax structure: The marginal tax rate is X for the first $20,000, Y for the next $20,000, and Z for income above $40,000. X, Y, and Z are respectively:</a:t>
            </a:r>
            <a:endParaRPr lang="en-US" altLang="en-US" sz="1800" dirty="0">
              <a:ea typeface="MS PGothic" charset="-128"/>
            </a:endParaRPr>
          </a:p>
        </p:txBody>
      </p:sp>
      <p:sp>
        <p:nvSpPr>
          <p:cNvPr id="13314" name="TPAnswers"/>
          <p:cNvSpPr>
            <a:spLocks noGrp="1"/>
          </p:cNvSpPr>
          <p:nvPr>
            <p:ph idx="1"/>
            <p:custDataLst>
              <p:tags r:id="rId3"/>
            </p:custDataLst>
          </p:nvPr>
        </p:nvSpPr>
        <p:spPr>
          <a:xfrm>
            <a:off x="530860" y="3384953"/>
            <a:ext cx="4114800" cy="4525963"/>
          </a:xfrm>
        </p:spPr>
        <p:txBody>
          <a:bodyPr>
            <a:normAutofit/>
          </a:bodyPr>
          <a:lstStyle/>
          <a:p>
            <a:pPr marL="514350" indent="-514350">
              <a:buFont typeface="Arial" charset="0"/>
              <a:buAutoNum type="alphaUcPeriod"/>
            </a:pPr>
            <a:r>
              <a:rPr lang="en-US" altLang="en-US" sz="2000" dirty="0" smtClean="0">
                <a:ea typeface="MS PGothic" charset="-128"/>
              </a:rPr>
              <a:t>10%, 20%, 30% and this is a progressive tax system</a:t>
            </a:r>
          </a:p>
          <a:p>
            <a:pPr marL="514350" indent="-514350">
              <a:buFont typeface="Arial" charset="0"/>
              <a:buAutoNum type="alphaUcPeriod"/>
            </a:pPr>
            <a:r>
              <a:rPr lang="en-US" altLang="en-US" sz="2000" dirty="0" smtClean="0">
                <a:ea typeface="MS PGothic" charset="-128"/>
              </a:rPr>
              <a:t>30%, 20%, 10% and this is a regressive tax system</a:t>
            </a:r>
          </a:p>
          <a:p>
            <a:pPr marL="514350" indent="-514350">
              <a:buFont typeface="Arial" charset="0"/>
              <a:buAutoNum type="alphaUcPeriod"/>
            </a:pPr>
            <a:r>
              <a:rPr lang="en-US" altLang="en-US" sz="2000" dirty="0" smtClean="0">
                <a:ea typeface="MS PGothic" charset="-128"/>
              </a:rPr>
              <a:t>6%, 10%, 12% and this is a progressive tax system</a:t>
            </a:r>
          </a:p>
          <a:p>
            <a:pPr marL="514350" indent="-514350">
              <a:buFont typeface="Arial" charset="0"/>
              <a:buAutoNum type="alphaUcPeriod"/>
            </a:pPr>
            <a:r>
              <a:rPr lang="en-US" altLang="en-US" sz="2000" dirty="0" smtClean="0">
                <a:ea typeface="MS PGothic" charset="-128"/>
              </a:rPr>
              <a:t>12%, 10%, 6% and this is a regressive tax system</a:t>
            </a:r>
            <a:endParaRPr lang="en-US" altLang="en-US" sz="2000" dirty="0">
              <a:ea typeface="MS PGothic" charset="-128"/>
            </a:endParaRPr>
          </a:p>
        </p:txBody>
      </p:sp>
      <p:pic>
        <p:nvPicPr>
          <p:cNvPr id="2" name="TPChart" descr="95104D0F3F22439DA74A1EA50A7615CBChart20170125215952143.png"/>
          <p:cNvPicPr>
            <a:picLocks/>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5"/>
            </p:custDataLst>
          </p:nvPr>
        </p:nvSpPr>
        <p:spPr>
          <a:xfrm rot="10800000">
            <a:off x="162560" y="4098120"/>
            <a:ext cx="368300" cy="368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016271052"/>
              </p:ext>
            </p:extLst>
          </p:nvPr>
        </p:nvGraphicFramePr>
        <p:xfrm>
          <a:off x="646518" y="266697"/>
          <a:ext cx="7668353" cy="1136645"/>
        </p:xfrm>
        <a:graphic>
          <a:graphicData uri="http://schemas.openxmlformats.org/presentationml/2006/ole">
            <mc:AlternateContent xmlns:mc="http://schemas.openxmlformats.org/markup-compatibility/2006">
              <mc:Choice xmlns:v="urn:schemas-microsoft-com:vml" Requires="v">
                <p:oleObj spid="_x0000_s2067" name="Document" r:id="rId9" imgW="6083300" imgH="901700" progId="Word.Document.12">
                  <p:embed/>
                </p:oleObj>
              </mc:Choice>
              <mc:Fallback>
                <p:oleObj name="Document" r:id="rId9" imgW="6083300" imgH="901700" progId="Word.Document.12">
                  <p:embed/>
                  <p:pic>
                    <p:nvPicPr>
                      <p:cNvPr id="0" name=""/>
                      <p:cNvPicPr/>
                      <p:nvPr/>
                    </p:nvPicPr>
                    <p:blipFill>
                      <a:blip r:embed="rId10"/>
                      <a:stretch>
                        <a:fillRect/>
                      </a:stretch>
                    </p:blipFill>
                    <p:spPr>
                      <a:xfrm>
                        <a:off x="646518" y="266697"/>
                        <a:ext cx="7668353" cy="1136645"/>
                      </a:xfrm>
                      <a:prstGeom prst="rect">
                        <a:avLst/>
                      </a:prstGeom>
                    </p:spPr>
                  </p:pic>
                </p:oleObj>
              </mc:Fallback>
            </mc:AlternateContent>
          </a:graphicData>
        </a:graphic>
      </p:graphicFrame>
    </p:spTree>
    <p:custDataLst>
      <p:tags r:id="rId2"/>
    </p:custData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2000" dirty="0" smtClean="0">
                <a:ea typeface="MS PGothic" charset="-128"/>
              </a:rPr>
              <a:t>Your parents get a tax deduction for each child starting in the year he/she is born regardless of the child’s birth month.  Some people believe that parents time their children to maximize their tax deductions.  Let’s see if that is true for our class.  What month were you born?</a:t>
            </a:r>
            <a:endParaRPr lang="en-US" altLang="en-US" sz="2000" dirty="0">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November or December</a:t>
            </a:r>
          </a:p>
          <a:p>
            <a:pPr marL="514350" indent="-514350" eaLnBrk="1" hangingPunct="1">
              <a:buFont typeface="Arial" charset="0"/>
              <a:buAutoNum type="alphaUcPeriod"/>
            </a:pPr>
            <a:r>
              <a:rPr lang="en-US" altLang="en-US" smtClean="0">
                <a:ea typeface="MS PGothic" charset="-128"/>
              </a:rPr>
              <a:t>January or February</a:t>
            </a:r>
          </a:p>
          <a:p>
            <a:pPr marL="514350" indent="-514350" eaLnBrk="1" hangingPunct="1">
              <a:buFont typeface="Arial" charset="0"/>
              <a:buAutoNum type="alphaUcPeriod"/>
            </a:pPr>
            <a:r>
              <a:rPr lang="en-US" altLang="en-US" smtClean="0">
                <a:ea typeface="MS PGothic" charset="-128"/>
              </a:rPr>
              <a:t>Some other month</a:t>
            </a:r>
            <a:endParaRPr lang="en-US" altLang="en-US" dirty="0">
              <a:ea typeface="MS PGothic" charset="-128"/>
            </a:endParaRPr>
          </a:p>
        </p:txBody>
      </p:sp>
      <p:pic>
        <p:nvPicPr>
          <p:cNvPr id="2" name="TPChart" descr="6749F626F66D46AB8CF3283A3D00B4E3Chart20170125215953168.png"/>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dirty="0" smtClean="0">
                <a:ea typeface="MS PGothic" charset="-128"/>
              </a:rPr>
              <a:t>“The rich don't pay their fair share of taxes.”</a:t>
            </a:r>
            <a:endParaRPr lang="en-US" altLang="en-US" dirty="0">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agree</a:t>
            </a:r>
          </a:p>
          <a:p>
            <a:pPr marL="514350" indent="-514350" eaLnBrk="1" hangingPunct="1">
              <a:buFont typeface="Arial" charset="0"/>
              <a:buAutoNum type="alphaUcPeriod"/>
            </a:pPr>
            <a:r>
              <a:rPr lang="en-US" altLang="en-US" smtClean="0">
                <a:ea typeface="MS PGothic" charset="-128"/>
              </a:rPr>
              <a:t>disagree</a:t>
            </a:r>
          </a:p>
          <a:p>
            <a:pPr marL="514350" indent="-514350" eaLnBrk="1" hangingPunct="1">
              <a:buFont typeface="Arial" charset="0"/>
              <a:buAutoNum type="alphaUcPeriod"/>
            </a:pPr>
            <a:r>
              <a:rPr lang="en-US" altLang="en-US" smtClean="0">
                <a:ea typeface="MS PGothic" charset="-128"/>
              </a:rPr>
              <a:t>uncertain</a:t>
            </a:r>
            <a:endParaRPr lang="en-US" altLang="en-US" dirty="0">
              <a:ea typeface="MS PGothic" charset="-128"/>
            </a:endParaRPr>
          </a:p>
        </p:txBody>
      </p:sp>
      <p:pic>
        <p:nvPicPr>
          <p:cNvPr id="2" name="TPChart" descr="DC1D56BB8AB24045915B817A44EA9579Chart20170125215954120.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The overall burden of the federal income tax is progressive.</a:t>
            </a:r>
            <a:endParaRPr lang="en-US" altLang="en-US">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530574C2FF2746388B4937167E30EF60Chart20170125215942001.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177715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3200" dirty="0" smtClean="0">
                <a:ea typeface="MS PGothic" charset="-128"/>
              </a:rPr>
              <a:t>The deadweight loss of a tax is the decrease in purchasing power of the taxpayer’s income.</a:t>
            </a:r>
            <a:endParaRPr lang="en-US" altLang="en-US" sz="3200" dirty="0">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24E3D2AE03ED411BA3731ACF08343223Chart20170125215943184.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3200" dirty="0" smtClean="0">
                <a:ea typeface="MS PGothic" charset="-128"/>
              </a:rPr>
              <a:t>The costs of taxes to taxpayers include the tax payment itself, the deadweight losses, and the administrative burdens.</a:t>
            </a:r>
            <a:endParaRPr lang="en-US" altLang="en-US" sz="3200" dirty="0">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D4ABCFC458194785A6D68C68DBA06755Chart20170125215944106.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177715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243839" y="274638"/>
            <a:ext cx="8442961" cy="1143000"/>
          </a:xfrm>
        </p:spPr>
        <p:txBody>
          <a:bodyPr>
            <a:noAutofit/>
          </a:bodyPr>
          <a:lstStyle/>
          <a:p>
            <a:r>
              <a:rPr lang="en-US" altLang="en-US" sz="2800" dirty="0" smtClean="0">
                <a:ea typeface="MS PGothic" charset="-128"/>
              </a:rPr>
              <a:t>A tax on expensive fur coats is vertically equitable because most buyers of furs are wealthy.’ This statement is:</a:t>
            </a:r>
            <a:endParaRPr lang="en-US" altLang="en-US" sz="28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70000" lnSpcReduction="20000"/>
          </a:bodyPr>
          <a:lstStyle/>
          <a:p>
            <a:pPr marL="514350" indent="-514350">
              <a:buFont typeface="Arial" charset="0"/>
              <a:buAutoNum type="alphaUcPeriod"/>
            </a:pPr>
            <a:r>
              <a:rPr lang="en-US" altLang="en-US" smtClean="0">
                <a:ea typeface="MS PGothic" charset="-128"/>
              </a:rPr>
              <a:t>correct because only buyers of fur coats will be affected by the tax.</a:t>
            </a:r>
          </a:p>
          <a:p>
            <a:pPr marL="514350" indent="-514350">
              <a:buFont typeface="Arial" charset="0"/>
              <a:buAutoNum type="alphaUcPeriod"/>
            </a:pPr>
            <a:r>
              <a:rPr lang="en-US" altLang="en-US" smtClean="0">
                <a:ea typeface="MS PGothic" charset="-128"/>
              </a:rPr>
              <a:t>correct because only sellers of fur coats will be affected by the tax.</a:t>
            </a:r>
          </a:p>
          <a:p>
            <a:pPr marL="514350" indent="-514350">
              <a:buFont typeface="Arial" charset="0"/>
              <a:buAutoNum type="alphaUcPeriod"/>
            </a:pPr>
            <a:r>
              <a:rPr lang="en-US" altLang="en-US" smtClean="0">
                <a:ea typeface="MS PGothic" charset="-128"/>
              </a:rPr>
              <a:t>incorrect because only buyers of fur coats will be affected by the tax.</a:t>
            </a:r>
          </a:p>
          <a:p>
            <a:pPr marL="514350" indent="-514350">
              <a:buFont typeface="Arial" charset="0"/>
              <a:buAutoNum type="alphaUcPeriod"/>
            </a:pPr>
            <a:r>
              <a:rPr lang="en-US" altLang="en-US" smtClean="0">
                <a:ea typeface="MS PGothic" charset="-128"/>
              </a:rPr>
              <a:t>incorrect because the burden of the tax will fall more on those who make and sell furs than on those who buy them.</a:t>
            </a:r>
            <a:endParaRPr lang="en-US" altLang="en-US" dirty="0">
              <a:ea typeface="MS PGothic" charset="-128"/>
            </a:endParaRPr>
          </a:p>
        </p:txBody>
      </p:sp>
      <p:pic>
        <p:nvPicPr>
          <p:cNvPr id="2" name="TPChart" descr="7C66D5879D9F4DE187E9C07EB8DDB8F1Chart2017012521594504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43840" y="4282949"/>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The largest source of revenue for the federal government is the</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smtClean="0">
                <a:ea typeface="MS PGothic" charset="-128"/>
              </a:rPr>
              <a:t>corporate income tax.</a:t>
            </a:r>
          </a:p>
          <a:p>
            <a:pPr marL="514350" indent="-514350">
              <a:buFont typeface="Arial" charset="0"/>
              <a:buAutoNum type="alphaUcPeriod"/>
            </a:pPr>
            <a:r>
              <a:rPr lang="en-US" altLang="en-US" smtClean="0">
                <a:ea typeface="MS PGothic" charset="-128"/>
              </a:rPr>
              <a:t>sales tax.</a:t>
            </a:r>
          </a:p>
          <a:p>
            <a:pPr marL="514350" indent="-514350">
              <a:buFont typeface="Arial" charset="0"/>
              <a:buAutoNum type="alphaUcPeriod"/>
            </a:pPr>
            <a:r>
              <a:rPr lang="en-US" altLang="en-US" smtClean="0">
                <a:ea typeface="MS PGothic" charset="-128"/>
              </a:rPr>
              <a:t>social insurance tax.</a:t>
            </a:r>
          </a:p>
          <a:p>
            <a:pPr marL="514350" indent="-514350">
              <a:buFont typeface="Arial" charset="0"/>
              <a:buAutoNum type="alphaUcPeriod"/>
            </a:pPr>
            <a:r>
              <a:rPr lang="en-US" altLang="en-US" smtClean="0">
                <a:ea typeface="MS PGothic" charset="-128"/>
              </a:rPr>
              <a:t>personal income tax.</a:t>
            </a:r>
            <a:endParaRPr lang="en-US" altLang="en-US" dirty="0">
              <a:ea typeface="MS PGothic" charset="-128"/>
            </a:endParaRPr>
          </a:p>
        </p:txBody>
      </p:sp>
      <p:pic>
        <p:nvPicPr>
          <p:cNvPr id="2" name="TPChart" descr="C7817C2BAAAC4FDAA9206296903E8485Chart20170125215946039.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71120" y="3952579"/>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The two largest sources of tax revenue for state governments are</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92500" lnSpcReduction="20000"/>
          </a:bodyPr>
          <a:lstStyle/>
          <a:p>
            <a:pPr marL="514350" indent="-514350">
              <a:buFont typeface="Arial" charset="0"/>
              <a:buAutoNum type="alphaUcPeriod"/>
            </a:pPr>
            <a:r>
              <a:rPr lang="en-US" altLang="en-US" smtClean="0">
                <a:ea typeface="MS PGothic" charset="-128"/>
              </a:rPr>
              <a:t>sales taxes and personal income taxes.</a:t>
            </a:r>
          </a:p>
          <a:p>
            <a:pPr marL="514350" indent="-514350">
              <a:buFont typeface="Arial" charset="0"/>
              <a:buAutoNum type="alphaUcPeriod"/>
            </a:pPr>
            <a:r>
              <a:rPr lang="en-US" altLang="en-US" smtClean="0">
                <a:ea typeface="MS PGothic" charset="-128"/>
              </a:rPr>
              <a:t>personal income taxes and corporate income taxes.</a:t>
            </a:r>
          </a:p>
          <a:p>
            <a:pPr marL="514350" indent="-514350">
              <a:buFont typeface="Arial" charset="0"/>
              <a:buAutoNum type="alphaUcPeriod"/>
            </a:pPr>
            <a:r>
              <a:rPr lang="en-US" altLang="en-US" smtClean="0">
                <a:ea typeface="MS PGothic" charset="-128"/>
              </a:rPr>
              <a:t>property taxes and personal income taxes.</a:t>
            </a:r>
          </a:p>
          <a:p>
            <a:pPr marL="514350" indent="-514350">
              <a:buFont typeface="Arial" charset="0"/>
              <a:buAutoNum type="alphaUcPeriod"/>
            </a:pPr>
            <a:r>
              <a:rPr lang="en-US" altLang="en-US" smtClean="0">
                <a:ea typeface="MS PGothic" charset="-128"/>
              </a:rPr>
              <a:t>property taxes and sales taxes.</a:t>
            </a:r>
            <a:endParaRPr lang="en-US" altLang="en-US" dirty="0">
              <a:ea typeface="MS PGothic" charset="-128"/>
            </a:endParaRPr>
          </a:p>
        </p:txBody>
      </p:sp>
      <p:pic>
        <p:nvPicPr>
          <p:cNvPr id="2" name="TPChart" descr="CDE309886CA34A828B64E3AFFD3DA0D1Chart20170125215947049.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62560" y="5243407"/>
            <a:ext cx="368300" cy="368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400" dirty="0" smtClean="0">
                <a:ea typeface="MS PGothic" charset="-128"/>
              </a:rPr>
              <a:t>Increasing the corporate income tax rate is a good way to raise government revenue because it affects only the corporations and not the people.’ This statement is likely:</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70000" lnSpcReduction="20000"/>
          </a:bodyPr>
          <a:lstStyle/>
          <a:p>
            <a:pPr marL="514350" indent="-514350">
              <a:buFont typeface="Arial" charset="0"/>
              <a:buAutoNum type="alphaUcPeriod"/>
            </a:pPr>
            <a:r>
              <a:rPr lang="en-US" altLang="en-US" smtClean="0">
                <a:ea typeface="MS PGothic" charset="-128"/>
              </a:rPr>
              <a:t>false, because corporations will decrease investments, wages will fall and prices for the goods produced will rise.</a:t>
            </a:r>
          </a:p>
          <a:p>
            <a:pPr marL="514350" indent="-514350">
              <a:buFont typeface="Arial" charset="0"/>
              <a:buAutoNum type="alphaUcPeriod"/>
            </a:pPr>
            <a:r>
              <a:rPr lang="en-US" altLang="en-US" smtClean="0">
                <a:ea typeface="MS PGothic" charset="-128"/>
              </a:rPr>
              <a:t>true, because corporations are not people.</a:t>
            </a:r>
          </a:p>
          <a:p>
            <a:pPr marL="514350" indent="-514350">
              <a:buFont typeface="Arial" charset="0"/>
              <a:buAutoNum type="alphaUcPeriod"/>
            </a:pPr>
            <a:r>
              <a:rPr lang="en-US" altLang="en-US" smtClean="0">
                <a:ea typeface="MS PGothic" charset="-128"/>
              </a:rPr>
              <a:t>true, because corporations will increase investments to avoid paying the higher tax.</a:t>
            </a:r>
          </a:p>
          <a:p>
            <a:pPr marL="514350" indent="-514350">
              <a:buFont typeface="Arial" charset="0"/>
              <a:buAutoNum type="alphaUcPeriod"/>
            </a:pPr>
            <a:r>
              <a:rPr lang="en-US" altLang="en-US" smtClean="0">
                <a:ea typeface="MS PGothic" charset="-128"/>
              </a:rPr>
              <a:t>false, because corporations are people.</a:t>
            </a:r>
            <a:endParaRPr lang="en-US" altLang="en-US" dirty="0">
              <a:ea typeface="MS PGothic" charset="-128"/>
            </a:endParaRPr>
          </a:p>
        </p:txBody>
      </p:sp>
      <p:pic>
        <p:nvPicPr>
          <p:cNvPr id="2" name="TPChart" descr="B0A9AAB302834D9E99889B3ADB0C9979Chart20170125215948065.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43840" y="1734820"/>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400" dirty="0" smtClean="0">
                <a:ea typeface="MS PGothic" charset="-128"/>
              </a:rPr>
              <a:t>Suppose that the government taxes 10% of the first $20,000 of income and 20% of all income above $20,000.  A person who earns $50,000 pays a total tax of</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smtClean="0">
                <a:ea typeface="MS PGothic" charset="-128"/>
              </a:rPr>
              <a:t>$15,000.</a:t>
            </a:r>
          </a:p>
          <a:p>
            <a:pPr marL="514350" indent="-514350">
              <a:buFont typeface="Arial" charset="0"/>
              <a:buAutoNum type="alphaUcPeriod"/>
            </a:pPr>
            <a:r>
              <a:rPr lang="en-US" altLang="en-US" smtClean="0">
                <a:ea typeface="MS PGothic" charset="-128"/>
              </a:rPr>
              <a:t>$8,000.</a:t>
            </a:r>
          </a:p>
          <a:p>
            <a:pPr marL="514350" indent="-514350">
              <a:buFont typeface="Arial" charset="0"/>
              <a:buAutoNum type="alphaUcPeriod"/>
            </a:pPr>
            <a:r>
              <a:rPr lang="en-US" altLang="en-US" smtClean="0">
                <a:ea typeface="MS PGothic" charset="-128"/>
              </a:rPr>
              <a:t>$5,000.</a:t>
            </a:r>
          </a:p>
          <a:p>
            <a:pPr marL="514350" indent="-514350">
              <a:buFont typeface="Arial" charset="0"/>
              <a:buAutoNum type="alphaUcPeriod"/>
            </a:pPr>
            <a:r>
              <a:rPr lang="en-US" altLang="en-US" smtClean="0">
                <a:ea typeface="MS PGothic" charset="-128"/>
              </a:rPr>
              <a:t>$3,000.</a:t>
            </a:r>
            <a:endParaRPr lang="en-US" altLang="en-US" dirty="0">
              <a:ea typeface="MS PGothic" charset="-128"/>
            </a:endParaRPr>
          </a:p>
        </p:txBody>
      </p:sp>
      <p:pic>
        <p:nvPicPr>
          <p:cNvPr id="2" name="TPChart" descr="9D884CF82E2C445588946F41AA13B9CEChart20170125215951125.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7.5.3.2"/>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SLIDEGUID" val="D4ABCFC458194785A6D68C68DBA06755"/>
  <p:tag name="AUTOOPENPOLL" val="False"/>
  <p:tag name="TYPE" val="TrueFalse"/>
  <p:tag name="TPSLIDEBULLETSTYLE" val="2"/>
  <p:tag name="TPQUESTIONXML" val="&lt;?xml version=&quot;1.0&quot; encoding=&quot;UTF-8&quot; standalone=&quot;yes&quot;?&gt;&lt;questionlist&gt;&lt;properties&gt;&lt;guid&gt;AA8A2441A19F4651A879B5E16DA8110E&lt;/guid&gt;&lt;date&gt;1/25/2017 09:59:41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D4ABCFC458194785A6D68C68DBA06755&lt;/guid&gt;&lt;repollguid&gt;7A5682A6620549DA93519F4703F2D680&lt;/repollguid&gt;&lt;sourceid&gt;C47FC9D7C8104A9FA325FFC6CE812A84&lt;/sourceid&gt;&lt;questiontext&gt;The costs of taxes to taxpayers include the tax payment itself, the deadweight losses, and the administrative burdens.&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27F836E946F64CB483B16DDAE924DC65&lt;/guid&gt;&lt;answertext&gt;True&lt;/answertext&gt;&lt;valuetype&gt;1&lt;/valuetype&gt;&lt;/answer&gt;&lt;answer&gt;&lt;guid&gt;CDD096281EFF4C01A649B7C25B2084BA&lt;/guid&gt;&lt;answertext&gt;False&lt;/answertext&gt;&lt;valuetype&gt;-1&lt;/valuetype&gt;&lt;/answer&gt;&lt;/answers&gt;&lt;/multichoice&gt;&lt;/questions&gt;&lt;/questionlist&gt;"/>
  <p:tag name="LIVECHARTING" val="False"/>
  <p:tag name="CHARTTYPE" val="0"/>
  <p:tag name="CHARTDEFINEDCOLORS" val="3,6,10,45,32,50,13,4,9,55,1"/>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xml><?xml version="1.0" encoding="utf-8"?>
<p:tagLst xmlns:a="http://schemas.openxmlformats.org/drawingml/2006/main" xmlns:r="http://schemas.openxmlformats.org/officeDocument/2006/relationships" xmlns:p="http://schemas.openxmlformats.org/presentationml/2006/main">
  <p:tag name="SLIDEGUID" val="7C66D5879D9F4DE187E9C07EB8DDB8F1"/>
  <p:tag name="AUTOOPENPOLL" val="False"/>
  <p:tag name="TYPE" val="MultiChoiceSlide"/>
  <p:tag name="TPSLIDEBULLETSTYLE" val="2"/>
  <p:tag name="TPQUESTIONXML" val="&lt;?xml version=&quot;1.0&quot; encoding=&quot;UTF-8&quot; standalone=&quot;yes&quot;?&gt;&lt;questionlist&gt;&lt;properties&gt;&lt;guid&gt;BE98C87D04FC40D08BDA06AD2FB705F3&lt;/guid&gt;&lt;date&gt;1/25/2017 09:59:4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7C66D5879D9F4DE187E9C07EB8DDB8F1&lt;/guid&gt;&lt;repollguid&gt;D340BAA79D57472888B7BA0374978B57&lt;/repollguid&gt;&lt;sourceid&gt;9DB37D05870E4B7EB591A4A85767BAF2&lt;/sourceid&gt;&lt;questiontext&gt;A tax on expensive fur coats is vertically equitable because most buyers of furs are wealthy.’ This statement i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D5B84387D9E4421A51C82AB9E985FE5&lt;/guid&gt;&lt;answertext&gt;correct because only buyers of fur coats will be affected by the tax.&lt;/answertext&gt;&lt;valuetype&gt;-1&lt;/valuetype&gt;&lt;/answer&gt;&lt;answer&gt;&lt;guid&gt;0F4D4E80922F4D45862623B876524237&lt;/guid&gt;&lt;answertext&gt;correct because only sellers of fur coats will be affected by the tax.&lt;/answertext&gt;&lt;valuetype&gt;-1&lt;/valuetype&gt;&lt;/answer&gt;&lt;answer&gt;&lt;guid&gt;F212CC2C76E0485C96B8485D3FE8FF6A&lt;/guid&gt;&lt;answertext&gt;incorrect because only buyers of fur coats will be affected by the tax.&lt;/answertext&gt;&lt;valuetype&gt;-1&lt;/valuetype&gt;&lt;/answer&gt;&lt;answer&gt;&lt;guid&gt;D2B56205A5E7455D966A6C121C1BBA86&lt;/guid&gt;&lt;answertext&gt;incorrect because the burden of the tax will fall more on those who make and sell furs than on those who buy them.&lt;/answertext&gt;&lt;valuetype&gt;1&lt;/valuetype&gt;&lt;/answer&gt;&lt;/answers&gt;&lt;/multichoice&gt;&lt;/questions&gt;&lt;/questionlist&gt;"/>
  <p:tag name="LIVECHARTING" val="False"/>
  <p:tag name="CHARTTYPE" val="0"/>
  <p:tag name="CHARTDEFINEDCOLORS" val="3,6,10,45,32,50,13,4,9,55,1"/>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8.xml><?xml version="1.0" encoding="utf-8"?>
<p:tagLst xmlns:a="http://schemas.openxmlformats.org/drawingml/2006/main" xmlns:r="http://schemas.openxmlformats.org/officeDocument/2006/relationships" xmlns:p="http://schemas.openxmlformats.org/presentationml/2006/main">
  <p:tag name="SLIDEGUID" val="C7817C2BAAAC4FDAA9206296903E8485"/>
  <p:tag name="AUTOOPENPOLL" val="False"/>
  <p:tag name="TYPE" val="MultiChoiceSlide"/>
  <p:tag name="TPSLIDEBULLETSTYLE" val="2"/>
  <p:tag name="TPQUESTIONXML" val="&lt;?xml version=&quot;1.0&quot; encoding=&quot;UTF-8&quot; standalone=&quot;yes&quot;?&gt;&lt;questionlist&gt;&lt;properties&gt;&lt;guid&gt;12E2B407E9F44B7E9EAE0509F3725296&lt;/guid&gt;&lt;date&gt;1/25/2017 09:59:4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C7817C2BAAAC4FDAA9206296903E8485&lt;/guid&gt;&lt;repollguid&gt;06574B3BE4F3413F8AAED31BA327495F&lt;/repollguid&gt;&lt;sourceid&gt;69D34424F18F43E381DEFC3191CB020C&lt;/sourceid&gt;&lt;questiontext&gt;The largest source of revenue for the federal government is th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AB6600562D4546348632281E76A5F8FE&lt;/guid&gt;&lt;answertext&gt;corporate income tax.&lt;/answertext&gt;&lt;valuetype&gt;-1&lt;/valuetype&gt;&lt;/answer&gt;&lt;answer&gt;&lt;guid&gt;F176F3881B744AE58F27B0FCABC1F95B&lt;/guid&gt;&lt;answertext&gt;sales tax.&lt;/answertext&gt;&lt;valuetype&gt;-1&lt;/valuetype&gt;&lt;/answer&gt;&lt;answer&gt;&lt;guid&gt;EF69D2DCA43F43568DEDD2E05E68CCBF&lt;/guid&gt;&lt;answertext&gt;social insurance tax.&lt;/answertext&gt;&lt;valuetype&gt;-1&lt;/valuetype&gt;&lt;/answer&gt;&lt;answer&gt;&lt;guid&gt;90B1B1467DCF40E8AC84F27D6B9DCB5B&lt;/guid&gt;&lt;answertext&gt;personal income tax.&lt;/answertext&gt;&lt;valuetype&gt;1&lt;/valuetype&gt;&lt;/answer&gt;&lt;/answers&gt;&lt;/multichoice&gt;&lt;/questions&gt;&lt;/questionlist&gt;"/>
  <p:tag name="LIVECHARTING" val="False"/>
  <p:tag name="CHARTTYPE" val="0"/>
  <p:tag name="CHARTDEFINEDCOLORS" val="3,6,10,45,32,50,13,4,9,55,1"/>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SLIDEGUID" val="530574C2FF2746388B4937167E30EF60"/>
  <p:tag name="AUTOOPENPOLL" val="False"/>
  <p:tag name="TYPE" val="TrueFalse"/>
  <p:tag name="TPSLIDEBULLETSTYLE" val="2"/>
  <p:tag name="TPQUESTIONXML" val="&lt;?xml version=&quot;1.0&quot; encoding=&quot;UTF-8&quot; standalone=&quot;yes&quot;?&gt;&lt;questionlist&gt;&lt;properties&gt;&lt;guid&gt;27B75359A80A41AE947BBE1B2D27B526&lt;/guid&gt;&lt;date&gt;1/25/2017 09:59:41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530574C2FF2746388B4937167E30EF60&lt;/guid&gt;&lt;repollguid&gt;18F022CF978E43279EA75899CA0CDCB6&lt;/repollguid&gt;&lt;sourceid&gt;1623EA3493AB4784A790A052E8B92C53&lt;/sourceid&gt;&lt;questiontext&gt;The overall burden of the federal income tax is progressive.&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83B05C6AE4B248448F99D1BBA8EF7755&lt;/guid&gt;&lt;answertext&gt;True&lt;/answertext&gt;&lt;valuetype&gt;1&lt;/valuetype&gt;&lt;/answer&gt;&lt;answer&gt;&lt;guid&gt;1621E128229D4A67B55A9AE83A81FF4A&lt;/guid&gt;&lt;answertext&gt;False&lt;/answertext&gt;&lt;valuetype&gt;-1&lt;/valuetype&gt;&lt;/answer&gt;&lt;/answers&gt;&lt;/multichoice&gt;&lt;/questions&gt;&lt;/questionlist&gt;"/>
  <p:tag name="LIVECHARTING" val="False"/>
  <p:tag name="CHARTTYPE" val="0"/>
  <p:tag name="CHARTDEFINEDCOLORS" val="3,6,10,45,32,50,13,4,9,55,1"/>
</p:tagLst>
</file>

<file path=ppt/tags/tag2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2.xml><?xml version="1.0" encoding="utf-8"?>
<p:tagLst xmlns:a="http://schemas.openxmlformats.org/drawingml/2006/main" xmlns:r="http://schemas.openxmlformats.org/officeDocument/2006/relationships" xmlns:p="http://schemas.openxmlformats.org/presentationml/2006/main">
  <p:tag name="SLIDEGUID" val="CDE309886CA34A828B64E3AFFD3DA0D1"/>
  <p:tag name="AUTOOPENPOLL" val="False"/>
  <p:tag name="TYPE" val="MultiChoiceSlide"/>
  <p:tag name="TPSLIDEBULLETSTYLE" val="2"/>
  <p:tag name="TPQUESTIONXML" val="&lt;?xml version=&quot;1.0&quot; encoding=&quot;UTF-8&quot; standalone=&quot;yes&quot;?&gt;&lt;questionlist&gt;&lt;properties&gt;&lt;guid&gt;6AACA1F46EBA40AFB46399CE768AE501&lt;/guid&gt;&lt;date&gt;1/25/2017 09:59:4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CDE309886CA34A828B64E3AFFD3DA0D1&lt;/guid&gt;&lt;repollguid&gt;37DEF2F4BC8940FCAF3A461689E446B6&lt;/repollguid&gt;&lt;sourceid&gt;F18DDE0E7B794C368550A954763795EF&lt;/sourceid&gt;&lt;questiontext&gt;The two largest sources of tax revenue for state governments ar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29DCD00D467F46C3AB3D48B8D84D085C&lt;/guid&gt;&lt;answertext&gt;sales taxes and personal income taxes.&lt;/answertext&gt;&lt;valuetype&gt;-1&lt;/valuetype&gt;&lt;/answer&gt;&lt;answer&gt;&lt;guid&gt;BC639F742B2A453CBE8BD64C0C313501&lt;/guid&gt;&lt;answertext&gt;personal income taxes and corporate income taxes.&lt;/answertext&gt;&lt;valuetype&gt;-1&lt;/valuetype&gt;&lt;/answer&gt;&lt;answer&gt;&lt;guid&gt;AEF856893CC540C2AA7DD2994CB44186&lt;/guid&gt;&lt;answertext&gt;property taxes and personal income taxes.&lt;/answertext&gt;&lt;valuetype&gt;-1&lt;/valuetype&gt;&lt;/answer&gt;&lt;answer&gt;&lt;guid&gt;A0A9EF3972A442F397BFC3D80FF6B9EA&lt;/guid&gt;&lt;answertext&gt;property taxes and sales taxes.&lt;/answertext&gt;&lt;valuetype&gt;1&lt;/valuetype&gt;&lt;/answer&gt;&lt;/answers&gt;&lt;/multichoice&gt;&lt;/questions&gt;&lt;/questionlist&gt;"/>
  <p:tag name="LIVECHARTING" val="False"/>
  <p:tag name="CHARTTYPE" val="0"/>
  <p:tag name="CHARTDEFINEDCOLORS" val="3,6,10,45,32,50,13,4,9,55,1"/>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6.xml><?xml version="1.0" encoding="utf-8"?>
<p:tagLst xmlns:a="http://schemas.openxmlformats.org/drawingml/2006/main" xmlns:r="http://schemas.openxmlformats.org/officeDocument/2006/relationships" xmlns:p="http://schemas.openxmlformats.org/presentationml/2006/main">
  <p:tag name="SLIDEGUID" val="B0A9AAB302834D9E99889B3ADB0C9979"/>
  <p:tag name="AUTOOPENPOLL" val="False"/>
  <p:tag name="TYPE" val="MultiChoiceSlide"/>
  <p:tag name="TPSLIDEBULLETSTYLE" val="2"/>
  <p:tag name="TPQUESTIONXML" val="&lt;?xml version=&quot;1.0&quot; encoding=&quot;UTF-8&quot; standalone=&quot;yes&quot;?&gt;&lt;questionlist&gt;&lt;properties&gt;&lt;guid&gt;ECA823D9E8A14A75BF1A5A53666A68F8&lt;/guid&gt;&lt;date&gt;1/25/2017 09:59:4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0A9AAB302834D9E99889B3ADB0C9979&lt;/guid&gt;&lt;repollguid&gt;07D09FBAB5A740B793B7170CABEBCC2D&lt;/repollguid&gt;&lt;sourceid&gt;596AC094F20F4BFBB203DA237D54080A&lt;/sourceid&gt;&lt;questiontext&gt;Increasing the corporate income tax rate is a good way to raise government revenue because it affects only the corporations and not the people.’ This statement is likely:&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6A826E41631D4DD394FC48774467199A&lt;/guid&gt;&lt;answertext&gt;false, because corporations will decrease investments, wages will fall and prices for the goods produced will rise.&lt;/answertext&gt;&lt;valuetype&gt;1&lt;/valuetype&gt;&lt;/answer&gt;&lt;answer&gt;&lt;guid&gt;86E92CAE307049518993B909FF05C600&lt;/guid&gt;&lt;answertext&gt;true, because corporations are not people.&lt;/answertext&gt;&lt;valuetype&gt;-1&lt;/valuetype&gt;&lt;/answer&gt;&lt;answer&gt;&lt;guid&gt;F6AE2A1EE216435C880ECECB9CBBEAE7&lt;/guid&gt;&lt;answertext&gt;true, because corporations will increase investments to avoid paying the higher tax.&lt;/answertext&gt;&lt;valuetype&gt;-1&lt;/valuetype&gt;&lt;/answer&gt;&lt;answer&gt;&lt;guid&gt;88AE99EE4AB64E32A35B1A9B2F81AB56&lt;/guid&gt;&lt;answertext&gt;false, because corporations are people.&lt;/answertext&gt;&lt;valuetype&gt;-1&lt;/valuetype&gt;&lt;/answer&gt;&lt;/answers&gt;&lt;/multichoice&gt;&lt;/questions&gt;&lt;/questionlist&gt;"/>
  <p:tag name="LIVECHARTING" val="False"/>
  <p:tag name="CHARTTYPE" val="0"/>
  <p:tag name="CHARTDEFINEDCOLORS" val="3,6,10,45,32,50,13,4,9,55,1"/>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SLIDEGUID" val="9D884CF82E2C445588946F41AA13B9CE"/>
  <p:tag name="AUTOOPENPOLL" val="False"/>
  <p:tag name="TYPE" val="MultiChoiceSlide"/>
  <p:tag name="TPSLIDEBULLETSTYLE" val="2"/>
  <p:tag name="TPQUESTIONXML" val="&lt;?xml version=&quot;1.0&quot; encoding=&quot;UTF-8&quot; standalone=&quot;yes&quot;?&gt;&lt;questionlist&gt;&lt;properties&gt;&lt;guid&gt;3E4B302DF2784EE5A54947634D996E64&lt;/guid&gt;&lt;date&gt;1/25/2017 09:59:4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9D884CF82E2C445588946F41AA13B9CE&lt;/guid&gt;&lt;repollguid&gt;230FEAD896E6403F9BCC038BAA544D46&lt;/repollguid&gt;&lt;sourceid&gt;4602ECC1DDD14AF2943151E103D47480&lt;/sourceid&gt;&lt;questiontext&gt;Suppose that the government taxes 10% of the first $20,000 of income and 20% of all income above $20,000.  A person who earns $50,000 pays a total tax of&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E701F84E884747B8BAED481585FFC417&lt;/guid&gt;&lt;answertext&gt;$15,000.&lt;/answertext&gt;&lt;valuetype&gt;-1&lt;/valuetype&gt;&lt;/answer&gt;&lt;answer&gt;&lt;guid&gt;A19A32CAEF8D4010B36B5D44E006CE50&lt;/guid&gt;&lt;answertext&gt;$8,000.&lt;/answertext&gt;&lt;valuetype&gt;1&lt;/valuetype&gt;&lt;/answer&gt;&lt;answer&gt;&lt;guid&gt;7B5DF667054547C9A99C6E92245E7FE4&lt;/guid&gt;&lt;answertext&gt;$5,000.&lt;/answertext&gt;&lt;valuetype&gt;-1&lt;/valuetype&gt;&lt;/answer&gt;&lt;answer&gt;&lt;guid&gt;CA2E954D577E411BB8085CBAAA623F40&lt;/guid&gt;&lt;answertext&gt;$3,000.&lt;/answertext&gt;&lt;valuetype&gt;-1&lt;/valuetype&gt;&lt;/answer&gt;&lt;/answers&gt;&lt;/multichoice&gt;&lt;/questions&gt;&lt;/questionlist&gt;"/>
  <p:tag name="LIVECHARTING" val="False"/>
  <p:tag name="CHARTTYPE" val="0"/>
  <p:tag name="CHARTDEFINEDCOLORS" val="3,6,10,45,32,50,13,4,9,55,1"/>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4.xml><?xml version="1.0" encoding="utf-8"?>
<p:tagLst xmlns:a="http://schemas.openxmlformats.org/drawingml/2006/main" xmlns:r="http://schemas.openxmlformats.org/officeDocument/2006/relationships" xmlns:p="http://schemas.openxmlformats.org/presentationml/2006/main">
  <p:tag name="SLIDEGUID" val="52944ED56F774B60AAF4CDF5CFBE10E0"/>
  <p:tag name="AUTOOPENPOLL" val="False"/>
  <p:tag name="TYPE" val="MultiChoiceSlide"/>
  <p:tag name="TPSLIDEBULLETSTYLE" val="2"/>
  <p:tag name="TPQUESTIONXML" val="&lt;?xml version=&quot;1.0&quot; encoding=&quot;UTF-8&quot; standalone=&quot;yes&quot;?&gt;&lt;questionlist&gt;&lt;properties&gt;&lt;guid&gt;43E9B92BA6AC4286ABCF7F4BE29FB509&lt;/guid&gt;&lt;date&gt;1/25/2017 09:59:4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52944ED56F774B60AAF4CDF5CFBE10E0&lt;/guid&gt;&lt;repollguid&gt;92620EB401644D3699ACA6B27CEC1A75&lt;/repollguid&gt;&lt;sourceid&gt;3E2BB6276C03493F8FC38DD1625487BC&lt;/sourceid&gt;&lt;questiontext&gt;Suppose that the government taxes 10% of the first $30,000 of income and 20% of all income above $30,000.  A person who earns $80,000 pays a marginal tax rate of&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64F535F9B7874E0780188894391ED5C9&lt;/guid&gt;&lt;answertext&gt;10% and an average tax rate of 6.15%.&lt;/answertext&gt;&lt;valuetype&gt;-1&lt;/valuetype&gt;&lt;/answer&gt;&lt;answer&gt;&lt;guid&gt;B24D5B21CEBE484FBF280F5E3A8FFB85&lt;/guid&gt;&lt;answertext&gt;10% and an average tax rate of 16.25%.&lt;/answertext&gt;&lt;valuetype&gt;-1&lt;/valuetype&gt;&lt;/answer&gt;&lt;answer&gt;&lt;guid&gt;549661FAC46E4B0D9322B4CACDEDBD45&lt;/guid&gt;&lt;answertext&gt;20% and an average tax rate of 6.15%.&lt;/answertext&gt;&lt;valuetype&gt;-1&lt;/valuetype&gt;&lt;/answer&gt;&lt;answer&gt;&lt;guid&gt;C5F5FC7E8567475A8F88E3D794D50AFA&lt;/guid&gt;&lt;answertext&gt;20% and an average tax rate of 16.25%.&lt;/answertext&gt;&lt;valuetype&gt;1&lt;/valuetype&gt;&lt;/answer&gt;&lt;/answers&gt;&lt;/multichoice&gt;&lt;/questions&gt;&lt;/questionlist&gt;"/>
  <p:tag name="LIVECHARTING" val="False"/>
  <p:tag name="CHARTTYPE" val="0"/>
  <p:tag name="CHARTDEFINEDCOLORS" val="3,6,10,45,32,50,13,4,9,55,1"/>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8.xml><?xml version="1.0" encoding="utf-8"?>
<p:tagLst xmlns:a="http://schemas.openxmlformats.org/drawingml/2006/main" xmlns:r="http://schemas.openxmlformats.org/officeDocument/2006/relationships" xmlns:p="http://schemas.openxmlformats.org/presentationml/2006/main">
  <p:tag name="SLIDEGUID" val="FAADF9335A5D4518BA65C536F52B99C9"/>
  <p:tag name="AUTOOPENPOLL" val="False"/>
  <p:tag name="TYPE" val="MultiChoiceSlide"/>
  <p:tag name="TPSLIDEBULLETSTYLE" val="2"/>
  <p:tag name="TPQUESTIONXML" val="&lt;?xml version=&quot;1.0&quot; encoding=&quot;UTF-8&quot; standalone=&quot;yes&quot;?&gt;&lt;questionlist&gt;&lt;properties&gt;&lt;guid&gt;AA999DBB073642D8A56B77A025D4DB82&lt;/guid&gt;&lt;date&gt;1/25/2017 09:59:4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FAADF9335A5D4518BA65C536F52B99C9&lt;/guid&gt;&lt;repollguid&gt;CCD2662AD075471190D6C37FC7C0E27D&lt;/repollguid&gt;&lt;sourceid&gt;84FD5EE477DA469AB2C35062FFEF7AFF&lt;/sourceid&gt;&lt;questiontext&gt;Suppose the government creates the following tax structure: The average tax rate is P for an income of $20,000, Q for an income of $40,000, and R for an income of $60,000. P, Q, and R are respectively:&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123DB71B155E4419BB62E457A486B06E&lt;/guid&gt;&lt;answertext&gt;30%, 25%, 20%&lt;/answertext&gt;&lt;valuetype&gt;1&lt;/valuetype&gt;&lt;/answer&gt;&lt;answer&gt;&lt;guid&gt;6D8984CC6F24491A8F5A33BE9A7E5E30&lt;/guid&gt;&lt;answertext&gt;20%, 20%, 20%&lt;/answertext&gt;&lt;valuetype&gt;-1&lt;/valuetype&gt;&lt;/answer&gt;&lt;answer&gt;&lt;guid&gt;1E9CB0924ADB4FCD8D4EBE87200C147E&lt;/guid&gt;&lt;answertext&gt;25%, 30%, 35%&lt;/answertext&gt;&lt;valuetype&gt;-1&lt;/valuetype&gt;&lt;/answer&gt;&lt;answer&gt;&lt;guid&gt;B07A2DE7E3C348859936252D9C1DF877&lt;/guid&gt;&lt;answertext&gt;6.25%, 16.25%, 26.25%&lt;/answertext&gt;&lt;valuetype&gt;-1&lt;/valuetype&gt;&lt;/answer&gt;&lt;/answers&gt;&lt;/multichoice&gt;&lt;/questions&gt;&lt;/questionlist&gt;"/>
  <p:tag name="LIVECHARTING" val="False"/>
  <p:tag name="CHARTTYPE" val="0"/>
  <p:tag name="CHARTDEFINEDCOLORS" val="3,6,10,45,32,50,13,4,9,55,1"/>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2.xml><?xml version="1.0" encoding="utf-8"?>
<p:tagLst xmlns:a="http://schemas.openxmlformats.org/drawingml/2006/main" xmlns:r="http://schemas.openxmlformats.org/officeDocument/2006/relationships" xmlns:p="http://schemas.openxmlformats.org/presentationml/2006/main">
  <p:tag name="SLIDEGUID" val="95104D0F3F22439DA74A1EA50A7615CB"/>
  <p:tag name="AUTOOPENPOLL" val="False"/>
  <p:tag name="TYPE" val="MultiChoiceSlide"/>
  <p:tag name="TPSLIDEBULLETSTYLE" val="2"/>
  <p:tag name="TPQUESTIONXML" val="&lt;?xml version=&quot;1.0&quot; encoding=&quot;UTF-8&quot; standalone=&quot;yes&quot;?&gt;&lt;questionlist&gt;&lt;properties&gt;&lt;guid&gt;09F22D50014846349BFD5EF7DB0C58E8&lt;/guid&gt;&lt;date&gt;1/25/2017 09:59:4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95104D0F3F22439DA74A1EA50A7615CB&lt;/guid&gt;&lt;repollguid&gt;4F433386CA994790AD6875C924603BFA&lt;/repollguid&gt;&lt;sourceid&gt;6D852AD75ADB48BF944CCDE196F1D8BC&lt;/sourceid&gt;&lt;questiontext&gt;Suppose the government creates the following tax structure: The marginal tax rate is X for the first $20,000, Y for the next $20,000, and Z for income above $40,000. X, Y, and Z are respectively:&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61E974DC66BF48969A50968A93FA393A&lt;/guid&gt;&lt;answertext&gt;10%, 20%, 30% and this is a progressive tax system&lt;/answertext&gt;&lt;valuetype&gt;-1&lt;/valuetype&gt;&lt;/answer&gt;&lt;answer&gt;&lt;guid&gt;4200DAE7C132402A84DDD6248A6BFB35&lt;/guid&gt;&lt;answertext&gt;30%, 20%, 10% and this is a regressive tax system&lt;/answertext&gt;&lt;valuetype&gt;1&lt;/valuetype&gt;&lt;/answer&gt;&lt;answer&gt;&lt;guid&gt;C549F801CA2A4CE7A2CEFAFD060CAE27&lt;/guid&gt;&lt;answertext&gt;6%, 10%, 12% and this is a progressive tax system&lt;/answertext&gt;&lt;valuetype&gt;-1&lt;/valuetype&gt;&lt;/answer&gt;&lt;answer&gt;&lt;guid&gt;92041AC9FAA042C1BBAC7B8DD512C8E1&lt;/guid&gt;&lt;answertext&gt;12%, 10%, 6% and this is a regressive tax system&lt;/answertext&gt;&lt;valuetype&gt;-1&lt;/valuetype&gt;&lt;/answer&gt;&lt;/answers&gt;&lt;/multichoice&gt;&lt;/questions&gt;&lt;/questionlist&gt;"/>
  <p:tag name="LIVECHARTING" val="False"/>
  <p:tag name="CHARTTYPE" val="0"/>
  <p:tag name="CHARTDEFINEDCOLORS" val="3,6,10,45,32,50,13,4,9,55,1"/>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6.xml><?xml version="1.0" encoding="utf-8"?>
<p:tagLst xmlns:a="http://schemas.openxmlformats.org/drawingml/2006/main" xmlns:r="http://schemas.openxmlformats.org/officeDocument/2006/relationships" xmlns:p="http://schemas.openxmlformats.org/presentationml/2006/main">
  <p:tag name="SLIDEGUID" val="6749F626F66D46AB8CF3283A3D00B4E3"/>
  <p:tag name="AUTOOPENPOLL" val="False"/>
  <p:tag name="TYPE" val="MultiChoiceSlide"/>
  <p:tag name="TPSLIDEBULLETSTYLE" val="2"/>
  <p:tag name="TPQUESTIONXML" val="&lt;?xml version=&quot;1.0&quot; encoding=&quot;UTF-8&quot; standalone=&quot;yes&quot;?&gt;&lt;questionlist&gt;&lt;properties&gt;&lt;guid&gt;CB785F203E6A4A07BCCD129A7CDAF5DE&lt;/guid&gt;&lt;date&gt;1/25/2017 09:59:4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749F626F66D46AB8CF3283A3D00B4E3&lt;/guid&gt;&lt;repollguid&gt;D1F758E28FC94B2CA50605AE23480D8A&lt;/repollguid&gt;&lt;sourceid&gt;47698163D877468F97319D79FB063460&lt;/sourceid&gt;&lt;questiontext&gt;Your parents get a tax deduction for each child starting in the year he/she is born regardless of the child’s birth month.  Some people believe that parents time their children to maximize their tax deductions.  Let’s see if that is true for our class.  What month were you born?&lt;/questiontext&gt;&lt;showresults&gt;True&lt;/showresults&gt;&lt;responsegrid&gt;0&lt;/responsegrid&gt;&lt;countdowntime&gt;30&lt;/countdowntime&gt;&lt;correctvalue&gt;1&lt;/correctvalue&gt;&lt;incorrectvalue&gt;0&lt;/incorrectvalue&gt;&lt;responselimit&gt;1&lt;/responselimit&gt;&lt;bulletstyle&gt;2&lt;/bulletstyle&gt;&lt;demographic&gt;True&lt;/demographic&gt;&lt;groupname&gt;&lt;/groupname&gt;&lt;answers&gt;&lt;answer&gt;&lt;guid&gt;B241D76CFA814B7EB148CF167241C4AB&lt;/guid&gt;&lt;answertext&gt;November or December&lt;/answertext&gt;&lt;valuetype&gt;0&lt;/valuetype&gt;&lt;/answer&gt;&lt;answer&gt;&lt;guid&gt;9B27FF9F31364EB3B608AED945732368&lt;/guid&gt;&lt;answertext&gt;January or February&lt;/answertext&gt;&lt;valuetype&gt;0&lt;/valuetype&gt;&lt;/answer&gt;&lt;answer&gt;&lt;guid&gt;9495AC4D75CC47C8BD21FC5DF2D1186A&lt;/guid&gt;&lt;answertext&gt;Some other month&lt;/answertext&gt;&lt;valuetype&gt;0&lt;/valuetype&gt;&lt;/answer&gt;&lt;/answers&gt;&lt;/multichoice&gt;&lt;/questions&gt;&lt;/questionlist&gt;"/>
  <p:tag name="LIVECHARTING" val="False"/>
  <p:tag name="CHARTTYPE" val="0"/>
  <p:tag name="CHARTDEFINEDCOLORS" val="3,6,10,45,32,50,13,4,9,55,1"/>
</p:tagLst>
</file>

<file path=ppt/tags/tag47.xml><?xml version="1.0" encoding="utf-8"?>
<p:tagLst xmlns:a="http://schemas.openxmlformats.org/drawingml/2006/main" xmlns:r="http://schemas.openxmlformats.org/officeDocument/2006/relationships" xmlns:p="http://schemas.openxmlformats.org/presentationml/2006/main">
  <p:tag name="ZEROBASED" val="False"/>
</p:tagLst>
</file>

<file path=ppt/tags/tag4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9.xml><?xml version="1.0" encoding="utf-8"?>
<p:tagLst xmlns:a="http://schemas.openxmlformats.org/drawingml/2006/main" xmlns:r="http://schemas.openxmlformats.org/officeDocument/2006/relationships" xmlns:p="http://schemas.openxmlformats.org/presentationml/2006/main">
  <p:tag name="SLIDEGUID" val="DC1D56BB8AB24045915B817A44EA9579"/>
  <p:tag name="AUTOOPENPOLL" val="False"/>
  <p:tag name="TYPE" val="MultiChoiceSlide"/>
  <p:tag name="TPSLIDEBULLETSTYLE" val="2"/>
  <p:tag name="TPQUESTIONXML" val="&lt;?xml version=&quot;1.0&quot; encoding=&quot;UTF-8&quot; standalone=&quot;yes&quot;?&gt;&lt;questionlist&gt;&lt;properties&gt;&lt;guid&gt;BD6558FF17B34B4988B833EDAAB175C5&lt;/guid&gt;&lt;date&gt;1/25/2017 09:59:4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DC1D56BB8AB24045915B817A44EA9579&lt;/guid&gt;&lt;repollguid&gt;50CBB8FD2B9946EAA6BB37194A6F79C2&lt;/repollguid&gt;&lt;sourceid&gt;878497C103054ABFA5E96B53D3A6AC5B&lt;/sourceid&gt;&lt;questiontext&gt;“The rich don't pay their fair share of taxes.”&lt;/questiontext&gt;&lt;showresults&gt;True&lt;/showresults&gt;&lt;responsegrid&gt;0&lt;/responsegrid&gt;&lt;countdowntime&gt;30&lt;/countdowntime&gt;&lt;correctvalue&gt;1&lt;/correctvalue&gt;&lt;incorrectvalue&gt;0&lt;/incorrectvalue&gt;&lt;responselimit&gt;1&lt;/responselimit&gt;&lt;bulletstyle&gt;2&lt;/bulletstyle&gt;&lt;demographic&gt;True&lt;/demographic&gt;&lt;groupname&gt;&lt;/groupname&gt;&lt;answers&gt;&lt;answer&gt;&lt;guid&gt;15ED56113F7D412094E71C9D019B3B20&lt;/guid&gt;&lt;answertext&gt;agree&lt;/answertext&gt;&lt;valuetype&gt;0&lt;/valuetype&gt;&lt;/answer&gt;&lt;answer&gt;&lt;guid&gt;D58CCE2738A441DFA825834FB68EF477&lt;/guid&gt;&lt;answertext&gt;disagree&lt;/answertext&gt;&lt;valuetype&gt;0&lt;/valuetype&gt;&lt;/answer&gt;&lt;answer&gt;&lt;guid&gt;88857BA586144360AF543D95D679E953&lt;/guid&gt;&lt;answertext&gt;uncertain&lt;/answertext&gt;&lt;valuetype&gt;0&lt;/valuetype&gt;&lt;/answer&gt;&lt;/answers&gt;&lt;/multichoice&gt;&lt;/questions&gt;&lt;/questionlist&gt;"/>
  <p:tag name="LIVECHARTING" val="False"/>
  <p:tag name="CHARTTYPE" val="0"/>
  <p:tag name="CHARTDEFINEDCOLORS" val="3,6,10,45,32,50,13,4,9,55,1"/>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0.xml><?xml version="1.0" encoding="utf-8"?>
<p:tagLst xmlns:a="http://schemas.openxmlformats.org/drawingml/2006/main" xmlns:r="http://schemas.openxmlformats.org/officeDocument/2006/relationships" xmlns:p="http://schemas.openxmlformats.org/presentationml/2006/main">
  <p:tag name="ZEROBASED" val="False"/>
</p:tagLst>
</file>

<file path=ppt/tags/tag5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6.xml><?xml version="1.0" encoding="utf-8"?>
<p:tagLst xmlns:a="http://schemas.openxmlformats.org/drawingml/2006/main" xmlns:r="http://schemas.openxmlformats.org/officeDocument/2006/relationships" xmlns:p="http://schemas.openxmlformats.org/presentationml/2006/main">
  <p:tag name="SLIDEGUID" val="24E3D2AE03ED411BA3731ACF08343223"/>
  <p:tag name="AUTOOPENPOLL" val="False"/>
  <p:tag name="TYPE" val="TrueFalse"/>
  <p:tag name="TPSLIDEBULLETSTYLE" val="2"/>
  <p:tag name="TPQUESTIONXML" val="&lt;?xml version=&quot;1.0&quot; encoding=&quot;UTF-8&quot; standalone=&quot;yes&quot;?&gt;&lt;questionlist&gt;&lt;properties&gt;&lt;guid&gt;669E95D003DF4CBF95476338A319189A&lt;/guid&gt;&lt;date&gt;1/25/2017 09:59:41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24E3D2AE03ED411BA3731ACF08343223&lt;/guid&gt;&lt;repollguid&gt;4D5C1C49EF5340AA886DFEB2B4F9F7DF&lt;/repollguid&gt;&lt;sourceid&gt;707B56B3592440DF9E3492DCA036161A&lt;/sourceid&gt;&lt;questiontext&gt;The deadweight loss of a tax is the decrease in purchasing power of the taxpayer’s income.&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5D3EDA401DD746FBA23C64E908A1A0B3&lt;/guid&gt;&lt;answertext&gt;True&lt;/answertext&gt;&lt;valuetype&gt;-1&lt;/valuetype&gt;&lt;/answer&gt;&lt;answer&gt;&lt;guid&gt;1817E033889A48C781D63B10F7667596&lt;/guid&gt;&lt;answertext&gt;False&lt;/answertext&gt;&lt;valuetype&gt;1&lt;/valuetype&gt;&lt;/answer&gt;&lt;/answers&gt;&lt;/multichoice&gt;&lt;/questions&gt;&lt;/questionlist&gt;"/>
  <p:tag name="LIVECHARTING" val="False"/>
  <p:tag name="CHARTTYPE" val="0"/>
  <p:tag name="CHARTDEFINEDCOLORS" val="3,6,10,45,32,50,13,4,9,55,1"/>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TotalTime>
  <Words>700</Words>
  <Application>Microsoft Macintosh PowerPoint</Application>
  <PresentationFormat>On-screen Show (4:3)</PresentationFormat>
  <Paragraphs>59</Paragraphs>
  <Slides>14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Document</vt:lpstr>
      <vt:lpstr>PowerPoint Presentation</vt:lpstr>
      <vt:lpstr>The overall burden of the federal income tax is progressive.</vt:lpstr>
      <vt:lpstr>The deadweight loss of a tax is the decrease in purchasing power of the taxpayer’s income.</vt:lpstr>
      <vt:lpstr>The costs of taxes to taxpayers include the tax payment itself, the deadweight losses, and the administrative burdens.</vt:lpstr>
      <vt:lpstr>A tax on expensive fur coats is vertically equitable because most buyers of furs are wealthy.’ This statement is:</vt:lpstr>
      <vt:lpstr>The largest source of revenue for the federal government is the</vt:lpstr>
      <vt:lpstr>The two largest sources of tax revenue for state governments are</vt:lpstr>
      <vt:lpstr>Increasing the corporate income tax rate is a good way to raise government revenue because it affects only the corporations and not the people.’ This statement is likely:</vt:lpstr>
      <vt:lpstr>Suppose that the government taxes 10% of the first $20,000 of income and 20% of all income above $20,000.  A person who earns $50,000 pays a total tax of</vt:lpstr>
      <vt:lpstr>Suppose that the government taxes 10% of the first $30,000 of income and 20% of all income above $30,000.  A person who earns $80,000 pays a marginal tax rate of</vt:lpstr>
      <vt:lpstr>Suppose the government creates the following tax structure: The average tax rate is P for an income of $20,000, Q for an income of $40,000, and R for an income of $60,000. P, Q, and R are respectively:</vt:lpstr>
      <vt:lpstr>Suppose the government creates the following tax structure: The marginal tax rate is X for the first $20,000, Y for the next $20,000, and Z for income above $40,000. X, Y, and Z are respectively:</vt:lpstr>
      <vt:lpstr>Your parents get a tax deduction for each child starting in the year he/she is born regardless of the child’s birth month.  Some people believe that parents time their children to maximize their tax deductions.  Let’s see if that is true for our class.  What month were you born?</vt:lpstr>
      <vt:lpstr>“The rich don't pay their fair share of taxes.”</vt:lpstr>
    </vt:vector>
  </TitlesOfParts>
  <Company>Viola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overall burden of the federal income tax is progressive.</dc:title>
  <dc:creator>Ylonda Viola</dc:creator>
  <cp:lastModifiedBy>Ylonda Viola</cp:lastModifiedBy>
  <cp:revision>9</cp:revision>
  <dcterms:created xsi:type="dcterms:W3CDTF">2016-08-24T19:16:05Z</dcterms:created>
  <dcterms:modified xsi:type="dcterms:W3CDTF">2017-01-26T04:59:59Z</dcterms:modified>
</cp:coreProperties>
</file>